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48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70" r:id="rId13"/>
    <p:sldId id="359" r:id="rId14"/>
    <p:sldId id="368" r:id="rId15"/>
    <p:sldId id="365" r:id="rId16"/>
    <p:sldId id="366" r:id="rId17"/>
    <p:sldId id="367" r:id="rId18"/>
    <p:sldId id="360" r:id="rId19"/>
    <p:sldId id="369" r:id="rId20"/>
    <p:sldId id="361" r:id="rId21"/>
    <p:sldId id="362" r:id="rId22"/>
    <p:sldId id="363" r:id="rId23"/>
    <p:sldId id="364" r:id="rId24"/>
    <p:sldId id="377" r:id="rId25"/>
    <p:sldId id="372" r:id="rId26"/>
    <p:sldId id="378" r:id="rId27"/>
    <p:sldId id="376" r:id="rId28"/>
    <p:sldId id="373" r:id="rId29"/>
    <p:sldId id="375" r:id="rId30"/>
    <p:sldId id="374" r:id="rId31"/>
    <p:sldId id="273" r:id="rId32"/>
  </p:sldIdLst>
  <p:sldSz cx="9144000" cy="6858000" type="screen4x3"/>
  <p:notesSz cx="6858000" cy="9144000"/>
  <p:custDataLst>
    <p:tags r:id="rId3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ngxu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186" y="77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5167818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5167818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451678184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de-DE"/>
              <a:t>31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mit Bild (Schloss)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None/>
              <a:defRPr sz="2400">
                <a:solidFill>
                  <a:srgbClr val="003056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dt" idx="10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lang="de-DE"/>
          </a:p>
        </p:txBody>
      </p:sp>
      <p:pic>
        <p:nvPicPr>
          <p:cNvPr id="22" name="Google Shape;22;p17"/>
          <p:cNvPicPr preferRelativeResize="0"/>
          <p:nvPr/>
        </p:nvPicPr>
        <p:blipFill rotWithShape="1">
          <a:blip r:embed="rId2"/>
          <a:srcRect t="12588" b="25698"/>
          <a:stretch>
            <a:fillRect/>
          </a:stretch>
        </p:blipFill>
        <p:spPr>
          <a:xfrm>
            <a:off x="0" y="2058943"/>
            <a:ext cx="9144000" cy="3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 beliebiger Inhal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684000" y="1982490"/>
            <a:ext cx="7776000" cy="3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mit Bild (individuell)">
  <p:cSld name="Titelfolie mit Bild (individuell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ctrTitle"/>
          </p:nvPr>
        </p:nvSpPr>
        <p:spPr>
          <a:xfrm>
            <a:off x="684000" y="584684"/>
            <a:ext cx="54792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subTitle" idx="1"/>
          </p:nvPr>
        </p:nvSpPr>
        <p:spPr>
          <a:xfrm>
            <a:off x="684000" y="1051200"/>
            <a:ext cx="54792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None/>
              <a:defRPr sz="2400">
                <a:solidFill>
                  <a:srgbClr val="003056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dt" idx="10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ftr" idx="11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sldNum" idx="12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lang="de-DE"/>
          </a:p>
        </p:txBody>
      </p:sp>
      <p:sp>
        <p:nvSpPr>
          <p:cNvPr id="35" name="Google Shape;35;p19"/>
          <p:cNvSpPr>
            <a:spLocks noGrp="1"/>
          </p:cNvSpPr>
          <p:nvPr>
            <p:ph type="pic" idx="2"/>
          </p:nvPr>
        </p:nvSpPr>
        <p:spPr>
          <a:xfrm>
            <a:off x="684000" y="2059200"/>
            <a:ext cx="7776000" cy="376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ohne Bild/Abschnittstitel">
  <p:cSld name="Titelfolie ohne Bild/Abschnittstite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ctrTitle"/>
          </p:nvPr>
        </p:nvSpPr>
        <p:spPr>
          <a:xfrm>
            <a:off x="685800" y="2712584"/>
            <a:ext cx="7772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30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subTitle" idx="1"/>
          </p:nvPr>
        </p:nvSpPr>
        <p:spPr>
          <a:xfrm>
            <a:off x="1371600" y="3569060"/>
            <a:ext cx="64008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None/>
              <a:defRPr>
                <a:solidFill>
                  <a:srgbClr val="003056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dt" idx="10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ftr" idx="11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sldNum" idx="12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Beliebige Inhalte (1:1) mit Überschrift (1:1)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30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684000" y="1983600"/>
            <a:ext cx="3812400" cy="35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2"/>
          </p:nvPr>
        </p:nvSpPr>
        <p:spPr>
          <a:xfrm>
            <a:off x="684000" y="2348556"/>
            <a:ext cx="3812400" cy="3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body" idx="3"/>
          </p:nvPr>
        </p:nvSpPr>
        <p:spPr>
          <a:xfrm>
            <a:off x="4645025" y="1983600"/>
            <a:ext cx="3812400" cy="35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4"/>
          </p:nvPr>
        </p:nvSpPr>
        <p:spPr>
          <a:xfrm>
            <a:off x="4645025" y="2348556"/>
            <a:ext cx="3812400" cy="3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dt" idx="10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ftr" idx="11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sldNum" idx="12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und Bild (1:1)">
  <p:cSld name="Text und Bild (1:1)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 txBox="1"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1"/>
          </p:nvPr>
        </p:nvSpPr>
        <p:spPr>
          <a:xfrm>
            <a:off x="684000" y="1983600"/>
            <a:ext cx="3812400" cy="3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dt" idx="10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ftr" idx="11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sldNum" idx="12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lang="de-DE"/>
          </a:p>
        </p:txBody>
      </p:sp>
      <p:sp>
        <p:nvSpPr>
          <p:cNvPr id="57" name="Google Shape;57;p22"/>
          <p:cNvSpPr>
            <a:spLocks noGrp="1"/>
          </p:cNvSpPr>
          <p:nvPr>
            <p:ph type="pic" idx="2"/>
          </p:nvPr>
        </p:nvSpPr>
        <p:spPr>
          <a:xfrm>
            <a:off x="4647600" y="1983600"/>
            <a:ext cx="3812400" cy="383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und Bild (asymmetrisch)">
  <p:cSld name="Text und Bild (asymmetrisch)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684000" y="1983600"/>
            <a:ext cx="5479200" cy="3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Char char="»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lang="de-DE"/>
          </a:p>
        </p:txBody>
      </p:sp>
      <p:sp>
        <p:nvSpPr>
          <p:cNvPr id="64" name="Google Shape;64;p23"/>
          <p:cNvSpPr>
            <a:spLocks noGrp="1"/>
          </p:cNvSpPr>
          <p:nvPr>
            <p:ph type="pic" idx="2"/>
          </p:nvPr>
        </p:nvSpPr>
        <p:spPr>
          <a:xfrm>
            <a:off x="6357600" y="1983600"/>
            <a:ext cx="2095200" cy="383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6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6690664" y="391962"/>
            <a:ext cx="2201816" cy="876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684000" y="584684"/>
            <a:ext cx="54792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30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684000" y="1982490"/>
            <a:ext cx="7776000" cy="3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003056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003056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003056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683568" y="6386400"/>
            <a:ext cx="2133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ftr" idx="11"/>
          </p:nvPr>
        </p:nvSpPr>
        <p:spPr>
          <a:xfrm>
            <a:off x="684000" y="6134400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lang="de-D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17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1.mp4"/><Relationship Id="rId4" Type="http://schemas.microsoft.com/office/2007/relationships/media" Target="../media/media1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18.jp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19.jp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20.jp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21.jp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22.jp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23.jp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>
            <a:spLocks noGrp="1"/>
          </p:cNvSpPr>
          <p:nvPr>
            <p:ph type="ctrTitle"/>
          </p:nvPr>
        </p:nvSpPr>
        <p:spPr>
          <a:xfrm>
            <a:off x="201757" y="821176"/>
            <a:ext cx="4735945" cy="66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de-DE" sz="2800" dirty="0"/>
              <a:t>D</a:t>
            </a:r>
            <a:r>
              <a:rPr lang="en-US" altLang="zh-CN" sz="2800" dirty="0" err="1"/>
              <a:t>atathon</a:t>
            </a:r>
            <a:r>
              <a:rPr lang="en-US" altLang="zh-CN" sz="2800" dirty="0"/>
              <a:t>-MSG</a:t>
            </a:r>
            <a:br>
              <a:rPr lang="en-US" altLang="zh-CN" sz="2600" dirty="0"/>
            </a:br>
            <a:r>
              <a:rPr lang="en-US" altLang="zh-CN" sz="2000" b="0" dirty="0"/>
              <a:t>Team 2 - Shocking Team</a:t>
            </a:r>
            <a:endParaRPr sz="2000" b="0" dirty="0"/>
          </a:p>
        </p:txBody>
      </p:sp>
      <p:sp>
        <p:nvSpPr>
          <p:cNvPr id="70" name="Google Shape;70;p1"/>
          <p:cNvSpPr txBox="1">
            <a:spLocks noGrp="1"/>
          </p:cNvSpPr>
          <p:nvPr>
            <p:ph type="subTitle" idx="1"/>
          </p:nvPr>
        </p:nvSpPr>
        <p:spPr>
          <a:xfrm>
            <a:off x="218440" y="1628372"/>
            <a:ext cx="9207500" cy="39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2200"/>
              <a:buNone/>
            </a:pPr>
            <a:r>
              <a:rPr lang="en-US" altLang="zh-CN" sz="2200" dirty="0"/>
              <a:t>Price Shock Predictor: News-driven Key Factor Extraction Challenge</a:t>
            </a:r>
            <a:endParaRPr lang="en-US" altLang="de-DE" sz="2200" dirty="0"/>
          </a:p>
        </p:txBody>
      </p:sp>
      <p:sp>
        <p:nvSpPr>
          <p:cNvPr id="71" name="Google Shape;71;p1"/>
          <p:cNvSpPr txBox="1">
            <a:spLocks noGrp="1"/>
          </p:cNvSpPr>
          <p:nvPr>
            <p:ph type="sldNum" idx="12"/>
          </p:nvPr>
        </p:nvSpPr>
        <p:spPr>
          <a:xfrm>
            <a:off x="7405972" y="6134400"/>
            <a:ext cx="105446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 lang="de-DE"/>
          </a:p>
        </p:txBody>
      </p:sp>
      <p:sp>
        <p:nvSpPr>
          <p:cNvPr id="2" name="Google Shape;73;p1">
            <a:extLst>
              <a:ext uri="{FF2B5EF4-FFF2-40B4-BE49-F238E27FC236}">
                <a16:creationId xmlns:a16="http://schemas.microsoft.com/office/drawing/2014/main" id="{6597F180-A52A-A8BF-3BD7-C1713EB29E96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1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3" name="Google Shape;74;p1">
            <a:extLst>
              <a:ext uri="{FF2B5EF4-FFF2-40B4-BE49-F238E27FC236}">
                <a16:creationId xmlns:a16="http://schemas.microsoft.com/office/drawing/2014/main" id="{7A94E9DC-890A-269D-E24D-16FDDA12760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7830"/>
            <a:ext cx="17548796" cy="53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Sentence Embedding</a:t>
            </a:r>
          </a:p>
        </p:txBody>
      </p:sp>
      <p:sp>
        <p:nvSpPr>
          <p:cNvPr id="14" name="Google Shape;73;p1">
            <a:extLst>
              <a:ext uri="{FF2B5EF4-FFF2-40B4-BE49-F238E27FC236}">
                <a16:creationId xmlns:a16="http://schemas.microsoft.com/office/drawing/2014/main" id="{8DF6A371-7A23-8D1A-84AD-DBE9B4F4BD75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5" name="Google Shape;74;p1">
            <a:extLst>
              <a:ext uri="{FF2B5EF4-FFF2-40B4-BE49-F238E27FC236}">
                <a16:creationId xmlns:a16="http://schemas.microsoft.com/office/drawing/2014/main" id="{6FB900EC-2D07-2AAF-E3E3-FA9F4D563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4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 lang="de-DE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Sentence Embedding</a:t>
            </a:r>
          </a:p>
        </p:txBody>
      </p:sp>
      <p:sp>
        <p:nvSpPr>
          <p:cNvPr id="14" name="Google Shape;73;p1">
            <a:extLst>
              <a:ext uri="{FF2B5EF4-FFF2-40B4-BE49-F238E27FC236}">
                <a16:creationId xmlns:a16="http://schemas.microsoft.com/office/drawing/2014/main" id="{8DF6A371-7A23-8D1A-84AD-DBE9B4F4BD75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5" name="Google Shape;74;p1">
            <a:extLst>
              <a:ext uri="{FF2B5EF4-FFF2-40B4-BE49-F238E27FC236}">
                <a16:creationId xmlns:a16="http://schemas.microsoft.com/office/drawing/2014/main" id="{6FB900EC-2D07-2AAF-E3E3-FA9F4D563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82CD8A-AD50-87D3-2405-C713A78E0FF6}"/>
              </a:ext>
            </a:extLst>
          </p:cNvPr>
          <p:cNvGrpSpPr/>
          <p:nvPr/>
        </p:nvGrpSpPr>
        <p:grpSpPr>
          <a:xfrm>
            <a:off x="1018309" y="1711903"/>
            <a:ext cx="12062725" cy="4728271"/>
            <a:chOff x="1018309" y="1711903"/>
            <a:chExt cx="12062725" cy="4728271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FBDDF580-EA6D-A9D7-82A6-0595840BE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309" y="1711903"/>
              <a:ext cx="7107382" cy="388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D705AB2-6B0F-31D3-10FF-A7235C693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191" y="1837677"/>
              <a:ext cx="6041843" cy="4602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6752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 lang="de-DE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Sentence Embedding</a:t>
            </a:r>
          </a:p>
        </p:txBody>
      </p:sp>
      <p:sp>
        <p:nvSpPr>
          <p:cNvPr id="14" name="Google Shape;73;p1">
            <a:extLst>
              <a:ext uri="{FF2B5EF4-FFF2-40B4-BE49-F238E27FC236}">
                <a16:creationId xmlns:a16="http://schemas.microsoft.com/office/drawing/2014/main" id="{8DF6A371-7A23-8D1A-84AD-DBE9B4F4BD75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5" name="Google Shape;74;p1">
            <a:extLst>
              <a:ext uri="{FF2B5EF4-FFF2-40B4-BE49-F238E27FC236}">
                <a16:creationId xmlns:a16="http://schemas.microsoft.com/office/drawing/2014/main" id="{6FB900EC-2D07-2AAF-E3E3-FA9F4D563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583688D-C61C-1971-E71D-77DC56A0444E}"/>
              </a:ext>
            </a:extLst>
          </p:cNvPr>
          <p:cNvGrpSpPr/>
          <p:nvPr/>
        </p:nvGrpSpPr>
        <p:grpSpPr>
          <a:xfrm>
            <a:off x="-4656753" y="1586129"/>
            <a:ext cx="12062725" cy="4728271"/>
            <a:chOff x="1018309" y="1711903"/>
            <a:chExt cx="12062725" cy="472827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2411525-AF8C-52C8-45A0-87082FA76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309" y="1711903"/>
              <a:ext cx="7107382" cy="388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88B441D-7CF2-BF0E-88E1-CCA36DEA8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191" y="1837677"/>
              <a:ext cx="6041843" cy="4602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93985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Overview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" y="2153264"/>
            <a:ext cx="9052560" cy="288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01D97178-1816-D798-9C63-11874C5C9061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BC057104-7AF0-C488-5481-316F7998BCB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21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5658" y="1067011"/>
            <a:ext cx="18253660" cy="551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Vectors</a:t>
            </a:r>
          </a:p>
        </p:txBody>
      </p:sp>
      <p:sp>
        <p:nvSpPr>
          <p:cNvPr id="14" name="Google Shape;73;p1">
            <a:extLst>
              <a:ext uri="{FF2B5EF4-FFF2-40B4-BE49-F238E27FC236}">
                <a16:creationId xmlns:a16="http://schemas.microsoft.com/office/drawing/2014/main" id="{8DF6A371-7A23-8D1A-84AD-DBE9B4F4BD75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5" name="Google Shape;74;p1">
            <a:extLst>
              <a:ext uri="{FF2B5EF4-FFF2-40B4-BE49-F238E27FC236}">
                <a16:creationId xmlns:a16="http://schemas.microsoft.com/office/drawing/2014/main" id="{6FB900EC-2D07-2AAF-E3E3-FA9F4D563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590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 lang="de-DE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Vectors - Sentiment Analysis</a:t>
            </a:r>
          </a:p>
        </p:txBody>
      </p:sp>
      <p:sp>
        <p:nvSpPr>
          <p:cNvPr id="14" name="Google Shape;73;p1">
            <a:extLst>
              <a:ext uri="{FF2B5EF4-FFF2-40B4-BE49-F238E27FC236}">
                <a16:creationId xmlns:a16="http://schemas.microsoft.com/office/drawing/2014/main" id="{8DF6A371-7A23-8D1A-84AD-DBE9B4F4BD75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5" name="Google Shape;74;p1">
            <a:extLst>
              <a:ext uri="{FF2B5EF4-FFF2-40B4-BE49-F238E27FC236}">
                <a16:creationId xmlns:a16="http://schemas.microsoft.com/office/drawing/2014/main" id="{6FB900EC-2D07-2AAF-E3E3-FA9F4D563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12290" name="Picture 2" descr="截屏2023-11-03 08.01.41">
            <a:extLst>
              <a:ext uri="{FF2B5EF4-FFF2-40B4-BE49-F238E27FC236}">
                <a16:creationId xmlns:a16="http://schemas.microsoft.com/office/drawing/2014/main" id="{5C4A28B8-0B16-8098-29E0-EA6F29B9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83" y="2066299"/>
            <a:ext cx="7232073" cy="302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228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16</a:t>
            </a:fld>
            <a:endParaRPr lang="de-DE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Vectors - Sentiment Analysis</a:t>
            </a:r>
          </a:p>
        </p:txBody>
      </p:sp>
      <p:sp>
        <p:nvSpPr>
          <p:cNvPr id="14" name="Google Shape;73;p1">
            <a:extLst>
              <a:ext uri="{FF2B5EF4-FFF2-40B4-BE49-F238E27FC236}">
                <a16:creationId xmlns:a16="http://schemas.microsoft.com/office/drawing/2014/main" id="{8DF6A371-7A23-8D1A-84AD-DBE9B4F4BD75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5" name="Google Shape;74;p1">
            <a:extLst>
              <a:ext uri="{FF2B5EF4-FFF2-40B4-BE49-F238E27FC236}">
                <a16:creationId xmlns:a16="http://schemas.microsoft.com/office/drawing/2014/main" id="{6FB900EC-2D07-2AAF-E3E3-FA9F4D563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14338" name="Picture 2" descr="截屏2023-11-03 08.03.19">
            <a:extLst>
              <a:ext uri="{FF2B5EF4-FFF2-40B4-BE49-F238E27FC236}">
                <a16:creationId xmlns:a16="http://schemas.microsoft.com/office/drawing/2014/main" id="{2FF98E3E-08CB-3B79-D06A-C596C995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85" y="2112524"/>
            <a:ext cx="8379229" cy="263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59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Overview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" y="2153264"/>
            <a:ext cx="9052560" cy="288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01D97178-1816-D798-9C63-11874C5C9061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BC057104-7AF0-C488-5481-316F7998BCB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437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5658" y="1067011"/>
            <a:ext cx="18253660" cy="551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Vectors</a:t>
            </a:r>
          </a:p>
        </p:txBody>
      </p:sp>
      <p:sp>
        <p:nvSpPr>
          <p:cNvPr id="14" name="Google Shape;73;p1">
            <a:extLst>
              <a:ext uri="{FF2B5EF4-FFF2-40B4-BE49-F238E27FC236}">
                <a16:creationId xmlns:a16="http://schemas.microsoft.com/office/drawing/2014/main" id="{8DF6A371-7A23-8D1A-84AD-DBE9B4F4BD75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5" name="Google Shape;74;p1">
            <a:extLst>
              <a:ext uri="{FF2B5EF4-FFF2-40B4-BE49-F238E27FC236}">
                <a16:creationId xmlns:a16="http://schemas.microsoft.com/office/drawing/2014/main" id="{6FB900EC-2D07-2AAF-E3E3-FA9F4D563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B49415E-6905-1EE9-4156-F5E0F72B9EB2}"/>
              </a:ext>
            </a:extLst>
          </p:cNvPr>
          <p:cNvCxnSpPr>
            <a:cxnSpLocks/>
          </p:cNvCxnSpPr>
          <p:nvPr/>
        </p:nvCxnSpPr>
        <p:spPr>
          <a:xfrm>
            <a:off x="4468039" y="4209638"/>
            <a:ext cx="1058333" cy="951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8E095E5F-5175-2711-47BC-2888069BA84B}"/>
              </a:ext>
            </a:extLst>
          </p:cNvPr>
          <p:cNvSpPr/>
          <p:nvPr/>
        </p:nvSpPr>
        <p:spPr>
          <a:xfrm>
            <a:off x="5526372" y="4676796"/>
            <a:ext cx="2336800" cy="104986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LSTM</a:t>
            </a:r>
            <a:endParaRPr lang="zh-CN" altLang="en-US" sz="2800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8469D9B-096F-4FAD-C18E-6AF0F2993D4D}"/>
              </a:ext>
            </a:extLst>
          </p:cNvPr>
          <p:cNvCxnSpPr>
            <a:cxnSpLocks/>
          </p:cNvCxnSpPr>
          <p:nvPr/>
        </p:nvCxnSpPr>
        <p:spPr>
          <a:xfrm flipV="1">
            <a:off x="7863172" y="4209638"/>
            <a:ext cx="1058333" cy="951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CCC4FB9C-E48F-2E9F-B6DB-D34BC0C283E6}"/>
              </a:ext>
            </a:extLst>
          </p:cNvPr>
          <p:cNvSpPr/>
          <p:nvPr/>
        </p:nvSpPr>
        <p:spPr>
          <a:xfrm>
            <a:off x="5526372" y="1485319"/>
            <a:ext cx="2336800" cy="1049866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DNN</a:t>
            </a:r>
            <a:endParaRPr lang="zh-CN" altLang="en-US" sz="28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0B36193-ADBC-943A-4787-5838D919974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468039" y="2010252"/>
            <a:ext cx="1058333" cy="1120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77B0D89-234B-77E5-E228-2413A772E5FF}"/>
              </a:ext>
            </a:extLst>
          </p:cNvPr>
          <p:cNvCxnSpPr>
            <a:cxnSpLocks/>
          </p:cNvCxnSpPr>
          <p:nvPr/>
        </p:nvCxnSpPr>
        <p:spPr>
          <a:xfrm>
            <a:off x="7857659" y="2028829"/>
            <a:ext cx="1176274" cy="1101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9138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19</a:t>
            </a:fld>
            <a:endParaRPr lang="de-DE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Vectors - LSTM &amp; DNN </a:t>
            </a:r>
          </a:p>
        </p:txBody>
      </p:sp>
      <p:sp>
        <p:nvSpPr>
          <p:cNvPr id="14" name="Google Shape;73;p1">
            <a:extLst>
              <a:ext uri="{FF2B5EF4-FFF2-40B4-BE49-F238E27FC236}">
                <a16:creationId xmlns:a16="http://schemas.microsoft.com/office/drawing/2014/main" id="{8DF6A371-7A23-8D1A-84AD-DBE9B4F4BD75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5" name="Google Shape;74;p1">
            <a:extLst>
              <a:ext uri="{FF2B5EF4-FFF2-40B4-BE49-F238E27FC236}">
                <a16:creationId xmlns:a16="http://schemas.microsoft.com/office/drawing/2014/main" id="{6FB900EC-2D07-2AAF-E3E3-FA9F4D563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15362" name="Picture 2" descr="截屏2023-11-03 07.35.24">
            <a:extLst>
              <a:ext uri="{FF2B5EF4-FFF2-40B4-BE49-F238E27FC236}">
                <a16:creationId xmlns:a16="http://schemas.microsoft.com/office/drawing/2014/main" id="{13BAE92E-25EB-C7AB-36A0-4B70A51E1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8" y="1963014"/>
            <a:ext cx="8942243" cy="339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200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Overview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" y="2153264"/>
            <a:ext cx="9052560" cy="288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3;p1">
            <a:extLst>
              <a:ext uri="{FF2B5EF4-FFF2-40B4-BE49-F238E27FC236}">
                <a16:creationId xmlns:a16="http://schemas.microsoft.com/office/drawing/2014/main" id="{C88D157B-920C-7120-F5EF-E31E6114638C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9" name="Google Shape;74;p1">
            <a:extLst>
              <a:ext uri="{FF2B5EF4-FFF2-40B4-BE49-F238E27FC236}">
                <a16:creationId xmlns:a16="http://schemas.microsoft.com/office/drawing/2014/main" id="{68061035-0EEA-F37C-72C6-EF1E37B11F8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271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20</a:t>
            </a:fld>
            <a:endParaRPr lang="de-DE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Vectors - LSTM &amp; DNN </a:t>
            </a:r>
          </a:p>
        </p:txBody>
      </p:sp>
      <p:sp>
        <p:nvSpPr>
          <p:cNvPr id="14" name="Google Shape;73;p1">
            <a:extLst>
              <a:ext uri="{FF2B5EF4-FFF2-40B4-BE49-F238E27FC236}">
                <a16:creationId xmlns:a16="http://schemas.microsoft.com/office/drawing/2014/main" id="{8DF6A371-7A23-8D1A-84AD-DBE9B4F4BD75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5" name="Google Shape;74;p1">
            <a:extLst>
              <a:ext uri="{FF2B5EF4-FFF2-40B4-BE49-F238E27FC236}">
                <a16:creationId xmlns:a16="http://schemas.microsoft.com/office/drawing/2014/main" id="{6FB900EC-2D07-2AAF-E3E3-FA9F4D563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8197" name="Picture 5" descr="截屏2023-11-03 07.37.09">
            <a:extLst>
              <a:ext uri="{FF2B5EF4-FFF2-40B4-BE49-F238E27FC236}">
                <a16:creationId xmlns:a16="http://schemas.microsoft.com/office/drawing/2014/main" id="{3BA99C3E-E749-A864-6C52-0EF5C7ABC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1" y="2770758"/>
            <a:ext cx="6882938" cy="290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截屏2023-11-03 07.39.42">
            <a:extLst>
              <a:ext uri="{FF2B5EF4-FFF2-40B4-BE49-F238E27FC236}">
                <a16:creationId xmlns:a16="http://schemas.microsoft.com/office/drawing/2014/main" id="{D56EA179-559D-DB55-51A4-46A96CE89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6940"/>
            <a:ext cx="4124685" cy="160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515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21</a:t>
            </a:fld>
            <a:endParaRPr lang="de-DE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Vectors - LSTM &amp; DNN </a:t>
            </a:r>
          </a:p>
        </p:txBody>
      </p:sp>
      <p:sp>
        <p:nvSpPr>
          <p:cNvPr id="14" name="Google Shape;73;p1">
            <a:extLst>
              <a:ext uri="{FF2B5EF4-FFF2-40B4-BE49-F238E27FC236}">
                <a16:creationId xmlns:a16="http://schemas.microsoft.com/office/drawing/2014/main" id="{8DF6A371-7A23-8D1A-84AD-DBE9B4F4BD75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5" name="Google Shape;74;p1">
            <a:extLst>
              <a:ext uri="{FF2B5EF4-FFF2-40B4-BE49-F238E27FC236}">
                <a16:creationId xmlns:a16="http://schemas.microsoft.com/office/drawing/2014/main" id="{6FB900EC-2D07-2AAF-E3E3-FA9F4D563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11266" name="Picture 2" descr="截屏2023-11-03 07.42.34">
            <a:extLst>
              <a:ext uri="{FF2B5EF4-FFF2-40B4-BE49-F238E27FC236}">
                <a16:creationId xmlns:a16="http://schemas.microsoft.com/office/drawing/2014/main" id="{4B9CD466-BFC6-6639-BED2-05B95393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338"/>
            <a:ext cx="9144000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6762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Overview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22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" y="2153264"/>
            <a:ext cx="9052560" cy="288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01D97178-1816-D798-9C63-11874C5C9061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BC057104-7AF0-C488-5481-316F7998BCB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378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23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92965" y="1011163"/>
            <a:ext cx="18253660" cy="551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Linear Regression</a:t>
            </a:r>
          </a:p>
        </p:txBody>
      </p:sp>
      <p:sp>
        <p:nvSpPr>
          <p:cNvPr id="14" name="Google Shape;73;p1">
            <a:extLst>
              <a:ext uri="{FF2B5EF4-FFF2-40B4-BE49-F238E27FC236}">
                <a16:creationId xmlns:a16="http://schemas.microsoft.com/office/drawing/2014/main" id="{8DF6A371-7A23-8D1A-84AD-DBE9B4F4BD75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5" name="Google Shape;74;p1">
            <a:extLst>
              <a:ext uri="{FF2B5EF4-FFF2-40B4-BE49-F238E27FC236}">
                <a16:creationId xmlns:a16="http://schemas.microsoft.com/office/drawing/2014/main" id="{6FB900EC-2D07-2AAF-E3E3-FA9F4D563D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11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Linear Regression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24</a:t>
            </a:fld>
            <a:endParaRPr lang="de-DE"/>
          </a:p>
        </p:txBody>
      </p:sp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01D97178-1816-D798-9C63-11874C5C9061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BC057104-7AF0-C488-5481-316F7998BCB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4" name="WhatsApp Video 2023-11-03 at 14.33.05">
            <a:hlinkClick r:id="" action="ppaction://media"/>
            <a:extLst>
              <a:ext uri="{FF2B5EF4-FFF2-40B4-BE49-F238E27FC236}">
                <a16:creationId xmlns:a16="http://schemas.microsoft.com/office/drawing/2014/main" id="{5B1B13C5-C6D8-64AC-69A5-C5C60CE72255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0611" y="1110004"/>
            <a:ext cx="6341943" cy="56852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573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Linear Regression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25</a:t>
            </a:fld>
            <a:endParaRPr lang="de-DE"/>
          </a:p>
        </p:txBody>
      </p:sp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01D97178-1816-D798-9C63-11874C5C9061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BC057104-7AF0-C488-5481-316F7998BCB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C35EB1-E8A0-0201-B30D-AFE7BC6EF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230" y="1443441"/>
            <a:ext cx="5144276" cy="4549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1107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Linear Regression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26</a:t>
            </a:fld>
            <a:endParaRPr lang="de-DE"/>
          </a:p>
        </p:txBody>
      </p:sp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01D97178-1816-D798-9C63-11874C5C9061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BC057104-7AF0-C488-5481-316F7998BCB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B2F95B-7E27-19FE-B0AE-BE0413E83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066" y="1376140"/>
            <a:ext cx="5547867" cy="4923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4207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Linear Regression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27</a:t>
            </a:fld>
            <a:endParaRPr lang="de-DE"/>
          </a:p>
        </p:txBody>
      </p:sp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01D97178-1816-D798-9C63-11874C5C9061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BC057104-7AF0-C488-5481-316F7998BCB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102ED-289E-924A-DF3C-B3459A7E0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798" y="1383180"/>
            <a:ext cx="5372404" cy="47512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246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Linear Regression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28</a:t>
            </a:fld>
            <a:endParaRPr lang="de-DE"/>
          </a:p>
        </p:txBody>
      </p:sp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01D97178-1816-D798-9C63-11874C5C9061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BC057104-7AF0-C488-5481-316F7998BCB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BE916C-3F6B-2886-BF76-BABB6B65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243" y="1354974"/>
            <a:ext cx="5279513" cy="46525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278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Linear Regression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29</a:t>
            </a:fld>
            <a:endParaRPr lang="de-DE"/>
          </a:p>
        </p:txBody>
      </p:sp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01D97178-1816-D798-9C63-11874C5C9061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BC057104-7AF0-C488-5481-316F7998BCB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B2AEB24-A726-B9B4-84E5-048CCB94D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696" y="1443441"/>
            <a:ext cx="5168608" cy="45645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90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17" y="3513098"/>
            <a:ext cx="23793490" cy="7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Crawling Internet Data - Spider</a:t>
            </a:r>
          </a:p>
        </p:txBody>
      </p:sp>
      <p:pic>
        <p:nvPicPr>
          <p:cNvPr id="10" name="图形 9" descr="Internet 纯色填充">
            <a:extLst>
              <a:ext uri="{FF2B5EF4-FFF2-40B4-BE49-F238E27FC236}">
                <a16:creationId xmlns:a16="http://schemas.microsoft.com/office/drawing/2014/main" id="{C40D6513-BE05-D738-4ADE-4DB873084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1462" y="1052916"/>
            <a:ext cx="1761067" cy="1761067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2CD67D7-8742-E0F3-830B-AE158DA61622}"/>
              </a:ext>
            </a:extLst>
          </p:cNvPr>
          <p:cNvCxnSpPr>
            <a:cxnSpLocks/>
          </p:cNvCxnSpPr>
          <p:nvPr/>
        </p:nvCxnSpPr>
        <p:spPr>
          <a:xfrm flipH="1">
            <a:off x="3821995" y="2492866"/>
            <a:ext cx="1" cy="12443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Google Shape;73;p1">
            <a:extLst>
              <a:ext uri="{FF2B5EF4-FFF2-40B4-BE49-F238E27FC236}">
                <a16:creationId xmlns:a16="http://schemas.microsoft.com/office/drawing/2014/main" id="{EC55780D-E698-0553-C037-630BC0C71D56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17" name="Google Shape;74;p1">
            <a:extLst>
              <a:ext uri="{FF2B5EF4-FFF2-40B4-BE49-F238E27FC236}">
                <a16:creationId xmlns:a16="http://schemas.microsoft.com/office/drawing/2014/main" id="{F3D8139A-C341-CAB1-C3A4-C9D4CA39201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51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Linear Regression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30</a:t>
            </a:fld>
            <a:endParaRPr lang="de-DE"/>
          </a:p>
        </p:txBody>
      </p:sp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01D97178-1816-D798-9C63-11874C5C9061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BC057104-7AF0-C488-5481-316F7998BCB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3FFFDD-395D-60E1-5FDB-96B0CD41C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715" y="1443441"/>
            <a:ext cx="5028569" cy="44502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3834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516781847_0_0"/>
          <p:cNvSpPr txBox="1">
            <a:spLocks noGrp="1"/>
          </p:cNvSpPr>
          <p:nvPr>
            <p:ph type="sldNum" idx="12"/>
          </p:nvPr>
        </p:nvSpPr>
        <p:spPr>
          <a:xfrm>
            <a:off x="7405972" y="6134400"/>
            <a:ext cx="10545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de-DE"/>
              <a:t>31</a:t>
            </a:fld>
            <a:endParaRPr lang="de-DE"/>
          </a:p>
        </p:txBody>
      </p:sp>
      <p:sp>
        <p:nvSpPr>
          <p:cNvPr id="315" name="Google Shape;315;g24516781847_0_0"/>
          <p:cNvSpPr txBox="1"/>
          <p:nvPr/>
        </p:nvSpPr>
        <p:spPr>
          <a:xfrm>
            <a:off x="1442250" y="2130000"/>
            <a:ext cx="6259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Thanks for your attention</a:t>
            </a:r>
            <a:endParaRPr sz="35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5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Questions?</a:t>
            </a:r>
            <a:endParaRPr sz="35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Google Shape;73;p1">
            <a:extLst>
              <a:ext uri="{FF2B5EF4-FFF2-40B4-BE49-F238E27FC236}">
                <a16:creationId xmlns:a16="http://schemas.microsoft.com/office/drawing/2014/main" id="{19155C19-7DBD-BD2E-1BB1-443E14667B39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1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3" name="Google Shape;74;p1">
            <a:extLst>
              <a:ext uri="{FF2B5EF4-FFF2-40B4-BE49-F238E27FC236}">
                <a16:creationId xmlns:a16="http://schemas.microsoft.com/office/drawing/2014/main" id="{75974526-1A1B-A127-87C3-C3FE2462E1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6BB59E-6171-20CB-E66C-82F2B77A4E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AC35EAA6-8EC7-2638-F51E-3373E2DD6D88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Crawling Internet Data - Spider</a:t>
            </a:r>
          </a:p>
        </p:txBody>
      </p:sp>
      <p:pic>
        <p:nvPicPr>
          <p:cNvPr id="1026" name="Picture 2" descr="截屏2023-11-03 07.47.21">
            <a:extLst>
              <a:ext uri="{FF2B5EF4-FFF2-40B4-BE49-F238E27FC236}">
                <a16:creationId xmlns:a16="http://schemas.microsoft.com/office/drawing/2014/main" id="{80D73432-626A-A7A8-6D15-311EB4489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94" y="1193143"/>
            <a:ext cx="5705696" cy="512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3;p1">
            <a:extLst>
              <a:ext uri="{FF2B5EF4-FFF2-40B4-BE49-F238E27FC236}">
                <a16:creationId xmlns:a16="http://schemas.microsoft.com/office/drawing/2014/main" id="{B38BA048-4E12-0D23-E806-832291662E73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1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7" name="Google Shape;74;p1">
            <a:extLst>
              <a:ext uri="{FF2B5EF4-FFF2-40B4-BE49-F238E27FC236}">
                <a16:creationId xmlns:a16="http://schemas.microsoft.com/office/drawing/2014/main" id="{D6BB3359-2F8B-E407-7261-E511FBE598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18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6BB59E-6171-20CB-E66C-82F2B77A4E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  <p:sp>
        <p:nvSpPr>
          <p:cNvPr id="5" name="标题 2">
            <a:extLst>
              <a:ext uri="{FF2B5EF4-FFF2-40B4-BE49-F238E27FC236}">
                <a16:creationId xmlns:a16="http://schemas.microsoft.com/office/drawing/2014/main" id="{AC35EAA6-8EC7-2638-F51E-3373E2DD6D88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Crawling Internet Data - Spider</a:t>
            </a:r>
          </a:p>
        </p:txBody>
      </p:sp>
      <p:pic>
        <p:nvPicPr>
          <p:cNvPr id="2050" name="Picture 2" descr="截屏2023-11-03 07.48.42">
            <a:extLst>
              <a:ext uri="{FF2B5EF4-FFF2-40B4-BE49-F238E27FC236}">
                <a16:creationId xmlns:a16="http://schemas.microsoft.com/office/drawing/2014/main" id="{248CFEFE-FE9B-95BB-311A-79AC096D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735" y="1331214"/>
            <a:ext cx="6128529" cy="50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3;p1">
            <a:extLst>
              <a:ext uri="{FF2B5EF4-FFF2-40B4-BE49-F238E27FC236}">
                <a16:creationId xmlns:a16="http://schemas.microsoft.com/office/drawing/2014/main" id="{29158D2A-66B8-0698-1022-77EAD154A4D9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1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3" name="Google Shape;74;p1">
            <a:extLst>
              <a:ext uri="{FF2B5EF4-FFF2-40B4-BE49-F238E27FC236}">
                <a16:creationId xmlns:a16="http://schemas.microsoft.com/office/drawing/2014/main" id="{5020EC2F-7582-9AF8-A273-97BF8CAE0A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24406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Overview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" y="2153264"/>
            <a:ext cx="9052560" cy="288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9641BEED-32C1-D817-DA0E-933D34D2E9B9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282E661B-1184-1C8B-C306-57F63E8EC06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83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85" y="2108201"/>
            <a:ext cx="23341501" cy="74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Filter Articles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760B72-2F28-E6AD-378F-DE32F4A2CCF6}"/>
              </a:ext>
            </a:extLst>
          </p:cNvPr>
          <p:cNvSpPr txBox="1"/>
          <p:nvPr/>
        </p:nvSpPr>
        <p:spPr>
          <a:xfrm>
            <a:off x="3345285" y="2328052"/>
            <a:ext cx="2070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Filter</a:t>
            </a:r>
            <a:endParaRPr lang="zh-CN" altLang="en-US" sz="4400" dirty="0"/>
          </a:p>
        </p:txBody>
      </p:sp>
      <p:sp>
        <p:nvSpPr>
          <p:cNvPr id="4" name="Google Shape;73;p1">
            <a:extLst>
              <a:ext uri="{FF2B5EF4-FFF2-40B4-BE49-F238E27FC236}">
                <a16:creationId xmlns:a16="http://schemas.microsoft.com/office/drawing/2014/main" id="{D4AFFD42-7490-EB04-51E3-53B94B6DE2C9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5" name="Google Shape;74;p1">
            <a:extLst>
              <a:ext uri="{FF2B5EF4-FFF2-40B4-BE49-F238E27FC236}">
                <a16:creationId xmlns:a16="http://schemas.microsoft.com/office/drawing/2014/main" id="{56019611-EFA3-A01F-C14A-EF4778BCBA7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610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 lang="de-DE"/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id="{6D634DF6-CF60-ACB0-6326-A077DCBBA063}"/>
              </a:ext>
            </a:extLst>
          </p:cNvPr>
          <p:cNvSpPr txBox="1">
            <a:spLocks/>
          </p:cNvSpPr>
          <p:nvPr/>
        </p:nvSpPr>
        <p:spPr>
          <a:xfrm>
            <a:off x="201757" y="662391"/>
            <a:ext cx="547941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6"/>
              </a:buClr>
              <a:buSzPts val="1800"/>
              <a:buFont typeface="Calibri" panose="020F0502020204030204"/>
              <a:buNone/>
              <a:defRPr sz="3000" b="1" i="0" u="none" strike="noStrike" cap="none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zh-CN" dirty="0"/>
              <a:t>Filter Articles</a:t>
            </a:r>
          </a:p>
        </p:txBody>
      </p:sp>
      <p:pic>
        <p:nvPicPr>
          <p:cNvPr id="4098" name="Picture 2" descr="截屏2023-11-03 07.55.40">
            <a:extLst>
              <a:ext uri="{FF2B5EF4-FFF2-40B4-BE49-F238E27FC236}">
                <a16:creationId xmlns:a16="http://schemas.microsoft.com/office/drawing/2014/main" id="{492CC0E5-C083-2AE3-2788-37689A231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67" y="1313410"/>
            <a:ext cx="5562648" cy="459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3;p1">
            <a:extLst>
              <a:ext uri="{FF2B5EF4-FFF2-40B4-BE49-F238E27FC236}">
                <a16:creationId xmlns:a16="http://schemas.microsoft.com/office/drawing/2014/main" id="{CC25A4EC-11D4-B478-1267-C9E8DF08B204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5" name="Google Shape;74;p1">
            <a:extLst>
              <a:ext uri="{FF2B5EF4-FFF2-40B4-BE49-F238E27FC236}">
                <a16:creationId xmlns:a16="http://schemas.microsoft.com/office/drawing/2014/main" id="{2EEC672B-CEF5-6864-E8CE-4C3FDE662CD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254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1757" y="662391"/>
            <a:ext cx="5479415" cy="781050"/>
          </a:xfrm>
        </p:spPr>
        <p:txBody>
          <a:bodyPr/>
          <a:lstStyle/>
          <a:p>
            <a:r>
              <a:rPr lang="en-US" altLang="zh-CN" dirty="0"/>
              <a:t>Overview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BA3F7B-B80A-B8A1-FC39-B054BBD7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" y="2153264"/>
            <a:ext cx="9052560" cy="288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3;p1">
            <a:extLst>
              <a:ext uri="{FF2B5EF4-FFF2-40B4-BE49-F238E27FC236}">
                <a16:creationId xmlns:a16="http://schemas.microsoft.com/office/drawing/2014/main" id="{01D97178-1816-D798-9C63-11874C5C9061}"/>
              </a:ext>
            </a:extLst>
          </p:cNvPr>
          <p:cNvSpPr txBox="1">
            <a:spLocks noGrp="1"/>
          </p:cNvSpPr>
          <p:nvPr>
            <p:ph type="ftr" idx="11"/>
            <p:custDataLst>
              <p:tags r:id="rId2"/>
            </p:custDataLst>
          </p:nvPr>
        </p:nvSpPr>
        <p:spPr>
          <a:xfrm>
            <a:off x="275501" y="6350174"/>
            <a:ext cx="28956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de-DE" dirty="0"/>
              <a:t>Team2 Shocking Team</a:t>
            </a:r>
          </a:p>
        </p:txBody>
      </p:sp>
      <p:sp>
        <p:nvSpPr>
          <p:cNvPr id="6" name="Google Shape;74;p1">
            <a:extLst>
              <a:ext uri="{FF2B5EF4-FFF2-40B4-BE49-F238E27FC236}">
                <a16:creationId xmlns:a16="http://schemas.microsoft.com/office/drawing/2014/main" id="{BC057104-7AF0-C488-5481-316F7998BCB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1757" y="6553724"/>
            <a:ext cx="750126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11</a:t>
            </a:r>
            <a:r>
              <a:rPr lang="de-DE" sz="1200" b="0" i="0" u="none" strike="noStrike" cap="none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.202</a:t>
            </a:r>
            <a:r>
              <a:rPr lang="de-DE" sz="1200" dirty="0">
                <a:solidFill>
                  <a:srgbClr val="003056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35533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2ae494b-159d-4a86-bfc9-c992b8812485"/>
  <p:tag name="COMMONDATA" val="eyJoZGlkIjoiNzEzODliYjE2ZGE0MmM3ZWNiY2M4ZDU3Njg0MjI4Zj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Präsentationsvorlage Uni M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254</Words>
  <Application>Microsoft Office PowerPoint</Application>
  <PresentationFormat>全屏显示(4:3)</PresentationFormat>
  <Paragraphs>131</Paragraphs>
  <Slides>31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4" baseType="lpstr">
      <vt:lpstr>Arial</vt:lpstr>
      <vt:lpstr>Calibri</vt:lpstr>
      <vt:lpstr>Präsentationsvorlage Uni MA</vt:lpstr>
      <vt:lpstr>Datathon-MSG Team 2 - Shocking Team</vt:lpstr>
      <vt:lpstr>Overview</vt:lpstr>
      <vt:lpstr>PowerPoint 演示文稿</vt:lpstr>
      <vt:lpstr>PowerPoint 演示文稿</vt:lpstr>
      <vt:lpstr>PowerPoint 演示文稿</vt:lpstr>
      <vt:lpstr>Overview</vt:lpstr>
      <vt:lpstr>PowerPoint 演示文稿</vt:lpstr>
      <vt:lpstr>PowerPoint 演示文稿</vt:lpstr>
      <vt:lpstr>Overview</vt:lpstr>
      <vt:lpstr>PowerPoint 演示文稿</vt:lpstr>
      <vt:lpstr>PowerPoint 演示文稿</vt:lpstr>
      <vt:lpstr>PowerPoint 演示文稿</vt:lpstr>
      <vt:lpstr>Overview</vt:lpstr>
      <vt:lpstr>PowerPoint 演示文稿</vt:lpstr>
      <vt:lpstr>PowerPoint 演示文稿</vt:lpstr>
      <vt:lpstr>PowerPoint 演示文稿</vt:lpstr>
      <vt:lpstr>Overview</vt:lpstr>
      <vt:lpstr>PowerPoint 演示文稿</vt:lpstr>
      <vt:lpstr>PowerPoint 演示文稿</vt:lpstr>
      <vt:lpstr>PowerPoint 演示文稿</vt:lpstr>
      <vt:lpstr>PowerPoint 演示文稿</vt:lpstr>
      <vt:lpstr>Overview</vt:lpstr>
      <vt:lpstr>PowerPoint 演示文稿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Encoding Strategies in Predictive Process Monitoring</dc:title>
  <dc:creator>Nathanael Stelzner</dc:creator>
  <cp:lastModifiedBy>旭 宗</cp:lastModifiedBy>
  <cp:revision>34</cp:revision>
  <dcterms:created xsi:type="dcterms:W3CDTF">2023-05-17T21:36:00Z</dcterms:created>
  <dcterms:modified xsi:type="dcterms:W3CDTF">2023-11-03T13:42:29Z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0x0101001069959A7A3569409A405B0B34A5AC5B</vt:lpwstr>
  </property>
  <property fmtid="{D5CDD505-2E9C-101B-9397-08002B2CF9AE}" pid="3" name="ICV">
    <vt:lpwstr>1317A979051545AA8D589FD7AE2809CD_12</vt:lpwstr>
  </property>
  <property fmtid="{D5CDD505-2E9C-101B-9397-08002B2CF9AE}" pid="4" name="KSOProductBuildVer">
    <vt:lpwstr>2052-11.1.0.14309</vt:lpwstr>
  </property>
</Properties>
</file>